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ira Mono Medium" panose="020B0609050000020004" pitchFamily="49" charset="0"/>
      <p:regular r:id="rId16"/>
    </p:embeddedFont>
    <p:embeddedFont>
      <p:font typeface="Fira Sans" panose="020B0503050000020004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16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921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auth.net/2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oauth2simplified.com/" TargetMode="External"/><Relationship Id="rId5" Type="http://schemas.openxmlformats.org/officeDocument/2006/relationships/hyperlink" Target="https://www.baeldung.com/security-spring" TargetMode="External"/><Relationship Id="rId4" Type="http://schemas.openxmlformats.org/officeDocument/2006/relationships/hyperlink" Target="https://www.keycloak.org/documenta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16137" y="3406021"/>
            <a:ext cx="952935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fa-IR" sz="44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احراز هویت کاربران در </a:t>
            </a:r>
            <a:r>
              <a:rPr lang="en-US" sz="44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Spring Boot</a:t>
            </a:r>
            <a:r>
              <a:rPr lang="fa-IR" sz="44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 با </a:t>
            </a:r>
            <a:r>
              <a:rPr lang="en-US" sz="4400" dirty="0" err="1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Keycloak</a:t>
            </a:r>
            <a:endParaRPr lang="en-US" sz="4400" dirty="0">
              <a:solidFill>
                <a:schemeClr val="bg1">
                  <a:lumMod val="9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628702-47CB-4BCD-A927-89A2D750F8EE}"/>
              </a:ext>
            </a:extLst>
          </p:cNvPr>
          <p:cNvSpPr txBox="1"/>
          <p:nvPr/>
        </p:nvSpPr>
        <p:spPr>
          <a:xfrm>
            <a:off x="7132321" y="4754880"/>
            <a:ext cx="65771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تهیه شده توسط دانشجویان دانشکده کامپیوتر دانشگاه صنعتی شریف:</a:t>
            </a:r>
          </a:p>
          <a:p>
            <a:pPr algn="r" rtl="1"/>
            <a:r>
              <a:rPr lang="fa-IR" sz="20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مبینا رشیدی</a:t>
            </a:r>
          </a:p>
          <a:p>
            <a:pPr algn="r" rtl="1"/>
            <a:r>
              <a:rPr lang="fa-IR" sz="20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مهسا حاجی رحیمی</a:t>
            </a:r>
          </a:p>
          <a:p>
            <a:pPr algn="r" rtl="1"/>
            <a:r>
              <a:rPr lang="fa-IR" sz="2000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فربد فتاحی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90E0D0-2018-438C-9083-766876E1D01C}"/>
              </a:ext>
            </a:extLst>
          </p:cNvPr>
          <p:cNvSpPr txBox="1"/>
          <p:nvPr/>
        </p:nvSpPr>
        <p:spPr>
          <a:xfrm>
            <a:off x="8340635" y="6903720"/>
            <a:ext cx="3703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درس برنامه سازی وب (ترم پاییز 1403)</a:t>
            </a:r>
            <a:endParaRPr lang="en-US" dirty="0">
              <a:solidFill>
                <a:schemeClr val="bg1">
                  <a:lumMod val="95000"/>
                </a:schemeClr>
              </a:solidFill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6178" y="2539960"/>
            <a:ext cx="7270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مقدمه: امنیت و احراز هویت</a:t>
            </a:r>
            <a:endParaRPr lang="en-US" sz="4450" dirty="0">
              <a:cs typeface="B Nazanin" panose="00000400000000000000" pitchFamily="2" charset="-78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724673" y="3574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اهمیت امنیت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315200" y="415519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امنیت در برنامه‌های نرم‌افزاری، به ویژه در برنامه‌هایی که با اطلاعات حساس کار می‌کنند، حیاتی است. احراز هویت و مجوزدهی دقیق برای حفاظت از داده‌ها و جلوگیری از دسترسی غیرمجاز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ضروری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اس</a:t>
            </a:r>
            <a:r>
              <a:rPr lang="fa-IR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ت. همچنین به کمک احراز هویت می‌توان تجربیات شخصی سازی شده برای کاربر ها فراهم کرد.</a:t>
            </a:r>
          </a:p>
          <a:p>
            <a:pPr marL="0" indent="0" algn="r" rtl="1">
              <a:lnSpc>
                <a:spcPts val="2850"/>
              </a:lnSpc>
              <a:buNone/>
            </a:pP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5" name="Text 3"/>
          <p:cNvSpPr/>
          <p:nvPr/>
        </p:nvSpPr>
        <p:spPr>
          <a:xfrm>
            <a:off x="3497853" y="3574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چالش‌های</a:t>
            </a: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</a:t>
            </a:r>
            <a:r>
              <a:rPr lang="en-US" sz="22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احراز</a:t>
            </a: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هویت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6" name="Text 4"/>
          <p:cNvSpPr/>
          <p:nvPr/>
        </p:nvSpPr>
        <p:spPr>
          <a:xfrm>
            <a:off x="1534886" y="4114800"/>
            <a:ext cx="47982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پیاده‌سازی سیستم‌های احراز هویت، به ویژه برای برنامه‌های پیچیده و با تعداد زیاد کاربران، می‌تواند چالش‌برانگیز باشد.</a:t>
            </a:r>
            <a:endParaRPr lang="en-US" sz="175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1444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معرفی Keycloak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685348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E2E2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5288161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ابزار مدیریت هویت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4912162" y="3210282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یک ابزار متن‌باز قدرتمند برای مدیریت هویت و دسترسی در برنامه‌های وب و موبایل است.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93671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1396484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پروتکل OAuth2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0485" y="321028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Keycloak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fa-IR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بر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پایه پروتکل OAuth2.0 عمل می‌کند، که برای احراز هویت و مجوزدهی کاربران در برنامه‌های وب طراحی شده است.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4509730" y="5342334"/>
            <a:ext cx="36136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مزایای استفاده از Keycloak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پیاده‌سازی ساده، مدیریت کارآمد کاربران، احراز هویت دو عاملی، ادغام با سایر سیستم‌ها و امنیت بالا.</a:t>
            </a:r>
            <a:endParaRPr lang="en-US" sz="175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22759" y="1461135"/>
            <a:ext cx="72274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نصب و راه‌اندازی Keycloak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839908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7993023" y="2850237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4777859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نصب Keycloak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685348" y="32556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به سادگی از طریق Docker یا به عنوان یک برنامه مستقل نصب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8" name="Shape 5"/>
          <p:cNvSpPr/>
          <p:nvPr/>
        </p:nvSpPr>
        <p:spPr>
          <a:xfrm>
            <a:off x="3948232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9" name="Text 6"/>
          <p:cNvSpPr/>
          <p:nvPr/>
        </p:nvSpPr>
        <p:spPr>
          <a:xfrm>
            <a:off x="4101346" y="2850237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86182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ایجاد Realm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671" y="32556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در Keycloak، نشان دهنده یک حوزه یا مجموعه کاربران و تنظیمات امنیتی خاص است.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839908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3" name="Text 10"/>
          <p:cNvSpPr/>
          <p:nvPr/>
        </p:nvSpPr>
        <p:spPr>
          <a:xfrm>
            <a:off x="7993023" y="4911328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4777859" y="48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ایجاد Client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685348" y="531673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یک برنامه یا API است که به Keycloak برای احراز هویت کاربران متصل می‌شود.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3948232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7" name="Text 14"/>
          <p:cNvSpPr/>
          <p:nvPr/>
        </p:nvSpPr>
        <p:spPr>
          <a:xfrm>
            <a:off x="4101346" y="4911328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86182" y="48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تنظیمات امنیتی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93671" y="531673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تنظیمات امنیتی مانند مجوزدهی، احراز هویت دو عاملی، و دامنه دسترسی را در Keycloak پیکربندی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0" name="Text 1">
            <a:extLst>
              <a:ext uri="{FF2B5EF4-FFF2-40B4-BE49-F238E27FC236}">
                <a16:creationId xmlns:a16="http://schemas.microsoft.com/office/drawing/2014/main" id="{BA483529-9798-4BE8-A0CB-F7EA71B70C27}"/>
              </a:ext>
            </a:extLst>
          </p:cNvPr>
          <p:cNvSpPr/>
          <p:nvPr/>
        </p:nvSpPr>
        <p:spPr>
          <a:xfrm>
            <a:off x="10414004" y="2646504"/>
            <a:ext cx="34320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افزودن وابستگی Keycloak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F7C77746-80C7-49CF-B397-C108C7B073B8}"/>
              </a:ext>
            </a:extLst>
          </p:cNvPr>
          <p:cNvSpPr/>
          <p:nvPr/>
        </p:nvSpPr>
        <p:spPr>
          <a:xfrm>
            <a:off x="7601391" y="29992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وابستگی Keycloak را به پروژه Spring Boot خود اضافه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A6FCE734-4CD5-4EBD-82C9-A837E6CE194C}"/>
              </a:ext>
            </a:extLst>
          </p:cNvPr>
          <p:cNvSpPr/>
          <p:nvPr/>
        </p:nvSpPr>
        <p:spPr>
          <a:xfrm>
            <a:off x="11042993" y="3910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تنظیمات Keycloak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DCC87603-A568-404D-A9E9-338902659730}"/>
              </a:ext>
            </a:extLst>
          </p:cNvPr>
          <p:cNvSpPr/>
          <p:nvPr/>
        </p:nvSpPr>
        <p:spPr>
          <a:xfrm>
            <a:off x="7633519" y="42721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تنظیمات اتصال به Keycloak را در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application.properties</a:t>
            </a:r>
            <a:r>
              <a:rPr lang="fa-IR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یا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fa-IR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application.yml</a:t>
            </a:r>
            <a:r>
              <a:rPr lang="fa-IR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 تنظیم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4C4C4F-08D5-4E30-B9F2-650683DCC522}"/>
              </a:ext>
            </a:extLst>
          </p:cNvPr>
          <p:cNvSpPr txBox="1"/>
          <p:nvPr/>
        </p:nvSpPr>
        <p:spPr>
          <a:xfrm>
            <a:off x="6302830" y="5563686"/>
            <a:ext cx="77065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تعریف کلاس های امنیتی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96F716-D0D7-4AEF-93BA-69F5C641C70A}"/>
              </a:ext>
            </a:extLst>
          </p:cNvPr>
          <p:cNvSpPr txBox="1"/>
          <p:nvPr/>
        </p:nvSpPr>
        <p:spPr>
          <a:xfrm>
            <a:off x="8792627" y="5973282"/>
            <a:ext cx="5085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کلاس های لازم (مانند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Security Config</a:t>
            </a:r>
            <a:r>
              <a:rPr lang="fa-IR" dirty="0">
                <a:solidFill>
                  <a:schemeClr val="bg1">
                    <a:lumMod val="95000"/>
                  </a:schemeClr>
                </a:solidFill>
                <a:cs typeface="B Nazanin" panose="00000400000000000000" pitchFamily="2" charset="-78"/>
              </a:rPr>
              <a:t>) را جهت پیاده سازی احراز هویت به پروژه اضافه کنید.</a:t>
            </a:r>
            <a:endParaRPr lang="en-US" dirty="0">
              <a:solidFill>
                <a:schemeClr val="bg1">
                  <a:lumMod val="9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16" name="Text 0">
            <a:extLst>
              <a:ext uri="{FF2B5EF4-FFF2-40B4-BE49-F238E27FC236}">
                <a16:creationId xmlns:a16="http://schemas.microsoft.com/office/drawing/2014/main" id="{8BE09F40-B6E7-4AFE-BC09-808E1F538A9D}"/>
              </a:ext>
            </a:extLst>
          </p:cNvPr>
          <p:cNvSpPr/>
          <p:nvPr/>
        </p:nvSpPr>
        <p:spPr>
          <a:xfrm>
            <a:off x="6975565" y="704386"/>
            <a:ext cx="7377027" cy="1746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0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یکپارچه‌ساز</a:t>
            </a:r>
            <a:r>
              <a:rPr lang="fa-IR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ی</a:t>
            </a:r>
            <a:r>
              <a:rPr lang="en-US" sz="40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Keycloak</a:t>
            </a: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</a:t>
            </a:r>
            <a:r>
              <a:rPr lang="fa-IR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</a:t>
            </a:r>
            <a:r>
              <a:rPr lang="en-US" sz="40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با</a:t>
            </a:r>
            <a:r>
              <a:rPr lang="fa-IR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</a:t>
            </a: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Spring Boot</a:t>
            </a:r>
            <a:endParaRPr lang="en-US" sz="400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62971" y="3481268"/>
            <a:ext cx="119736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استفاده</a:t>
            </a:r>
            <a:r>
              <a:rPr lang="en-US" sz="44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ا</a:t>
            </a:r>
            <a:r>
              <a:rPr lang="fa-IR" sz="44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ز</a:t>
            </a:r>
            <a:r>
              <a:rPr lang="en-US" sz="44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Keycloak</a:t>
            </a:r>
            <a:r>
              <a:rPr lang="fa-IR" sz="44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</a:t>
            </a:r>
            <a:r>
              <a:rPr lang="en-US" sz="4400" dirty="0" err="1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در</a:t>
            </a:r>
            <a:r>
              <a:rPr lang="en-US" sz="44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 برنامه Spring Boot</a:t>
            </a:r>
            <a:endParaRPr lang="en-US" sz="4400" dirty="0">
              <a:cs typeface="B Nazanin" panose="00000400000000000000" pitchFamily="2" charset="-78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9043" y="45302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77456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احراز هویت کاربران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9715857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با استفاده از SecurityContext در Spring Boot، هویت کاربر را از Keycloak دریافت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476" y="45302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2699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مجوزدهی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290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بر اساس نقش‌های کاربر، به آنها دسترسی‌های مختلف به منابع و عملکردهای برنامه را بدهید.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909" y="45302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79427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خروج از سیستم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020723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با استفاده از Keycloak، امکان خروج از سیستم به طور ایمن را برای کاربران فراهم کنید.</a:t>
            </a:r>
            <a:endParaRPr lang="en-US" sz="175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8065" y="563642"/>
            <a:ext cx="6534864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000"/>
              </a:lnSpc>
              <a:buNone/>
            </a:pP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مزایای استفاده از Keycloak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4045029" y="1844635"/>
            <a:ext cx="3020139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5300" dirty="0"/>
          </a:p>
        </p:txBody>
      </p:sp>
      <p:sp>
        <p:nvSpPr>
          <p:cNvPr id="4" name="Text 2"/>
          <p:cNvSpPr/>
          <p:nvPr/>
        </p:nvSpPr>
        <p:spPr>
          <a:xfrm>
            <a:off x="4273868" y="2777133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امنیت بالا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045029" y="3302318"/>
            <a:ext cx="302013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 rtl="1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امنیت برنامه‌های شما را افزایش می‌دهد.</a:t>
            </a:r>
            <a:endParaRPr lang="en-US" sz="1600" dirty="0">
              <a:cs typeface="B Nazanin" panose="00000400000000000000" pitchFamily="2" charset="-78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7471" y="1844635"/>
            <a:ext cx="3020139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5300" dirty="0"/>
          </a:p>
        </p:txBody>
      </p:sp>
      <p:sp>
        <p:nvSpPr>
          <p:cNvPr id="7" name="Text 5"/>
          <p:cNvSpPr/>
          <p:nvPr/>
        </p:nvSpPr>
        <p:spPr>
          <a:xfrm>
            <a:off x="946309" y="2777133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مدیریت کارآمد کاربران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7471" y="3302318"/>
            <a:ext cx="302013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مدیریت کارآمد کاربران، نقش‌ها و دسترسی‌ها را می‌دهد.</a:t>
            </a:r>
            <a:endParaRPr lang="en-US" sz="1600" dirty="0">
              <a:cs typeface="B Nazanin" panose="00000400000000000000" pitchFamily="2" charset="-78"/>
            </a:endParaRPr>
          </a:p>
        </p:txBody>
      </p:sp>
      <p:sp>
        <p:nvSpPr>
          <p:cNvPr id="9" name="Text 7"/>
          <p:cNvSpPr/>
          <p:nvPr/>
        </p:nvSpPr>
        <p:spPr>
          <a:xfrm>
            <a:off x="4045029" y="4675703"/>
            <a:ext cx="3020139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5300" dirty="0"/>
          </a:p>
        </p:txBody>
      </p:sp>
      <p:sp>
        <p:nvSpPr>
          <p:cNvPr id="10" name="Text 8"/>
          <p:cNvSpPr/>
          <p:nvPr/>
        </p:nvSpPr>
        <p:spPr>
          <a:xfrm>
            <a:off x="4197787" y="5608201"/>
            <a:ext cx="27147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ادغام با سیستم‌های دیگر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045029" y="6133386"/>
            <a:ext cx="302013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 rtl="1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با بسیاری از سیستم‌های دیگر سازگار است.</a:t>
            </a:r>
            <a:endParaRPr lang="en-US" sz="1600" dirty="0">
              <a:cs typeface="B Nazanin" panose="00000400000000000000" pitchFamily="2" charset="-78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17471" y="4675703"/>
            <a:ext cx="3020139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4</a:t>
            </a:r>
            <a:endParaRPr lang="en-US" sz="5300" dirty="0"/>
          </a:p>
        </p:txBody>
      </p:sp>
      <p:sp>
        <p:nvSpPr>
          <p:cNvPr id="13" name="Text 11"/>
          <p:cNvSpPr/>
          <p:nvPr/>
        </p:nvSpPr>
        <p:spPr>
          <a:xfrm>
            <a:off x="717471" y="5608201"/>
            <a:ext cx="3020139" cy="640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 rtl="1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صرفه‌جویی در زمان و هزینه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17471" y="6453664"/>
            <a:ext cx="302013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زمان و هزینه توسعه و نگهداری سیستم‌های احراز هویت را کاهش می‌دهد.</a:t>
            </a:r>
            <a:endParaRPr lang="en-US" sz="1600" dirty="0">
              <a:cs typeface="B Nazanin" panose="00000400000000000000" pitchFamily="2" charset="-78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72851" y="1696045"/>
            <a:ext cx="634769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761" y="2254687"/>
            <a:ext cx="5736788" cy="39251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جمع‌بندی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857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001375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اهمیت احراز هویت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5" name="Text 2"/>
          <p:cNvSpPr/>
          <p:nvPr/>
        </p:nvSpPr>
        <p:spPr>
          <a:xfrm>
            <a:off x="9715857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امنیت داده‌های حساس، به لطف احراز هویت قوی، تضمین می‌شود.</a:t>
            </a:r>
            <a:endParaRPr lang="en-US" sz="1750" dirty="0">
              <a:cs typeface="B Nazanin" panose="00000400000000000000" pitchFamily="2" charset="-78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823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40460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پروتکل OAuth2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54823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استاندارد امن برای احراز هویت و مجوزدهی، به منظور کنترل دسترسی به منابع.</a:t>
            </a:r>
            <a:endParaRPr lang="en-US" sz="1750" dirty="0">
              <a:cs typeface="B Nazanin" panose="00000400000000000000" pitchFamily="2" charset="-78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909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79427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B Nazanin" panose="00000400000000000000" pitchFamily="2" charset="-78"/>
              </a:rPr>
              <a:t>ابزار Keycloak</a:t>
            </a:r>
            <a:endParaRPr lang="en-US" sz="2200" dirty="0">
              <a:cs typeface="B Nazanin" panose="00000400000000000000" pitchFamily="2" charset="-78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93909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B Nazanin" panose="00000400000000000000" pitchFamily="2" charset="-78"/>
              </a:rPr>
              <a:t>مدیریت مرکزی هویت و دسترسی در برنامه‌ها، برای سادگی و کارایی بیشتر.</a:t>
            </a:r>
            <a:endParaRPr lang="en-US" sz="1750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28994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منابع و لینک‌ها</a:t>
            </a:r>
            <a:endParaRPr lang="en-US" sz="44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5E752-EC56-4A6F-B7EE-3C6B48871196}"/>
              </a:ext>
            </a:extLst>
          </p:cNvPr>
          <p:cNvSpPr txBox="1"/>
          <p:nvPr/>
        </p:nvSpPr>
        <p:spPr>
          <a:xfrm>
            <a:off x="1776548" y="4062547"/>
            <a:ext cx="89415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3"/>
              </a:rPr>
              <a:t>https://oauth.net/2/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https://www.keycloak.org/documentation.html</a:t>
            </a:r>
            <a:endParaRPr lang="en-US" sz="2000" dirty="0"/>
          </a:p>
          <a:p>
            <a:r>
              <a:rPr lang="en-US" sz="2000" dirty="0">
                <a:hlinkClick r:id="rId5"/>
              </a:rPr>
              <a:t>https://www.baeldung.com/security-spring</a:t>
            </a:r>
            <a:endParaRPr lang="en-US" sz="2000" dirty="0"/>
          </a:p>
          <a:p>
            <a:r>
              <a:rPr lang="en-US" sz="2000" dirty="0">
                <a:hlinkClick r:id="rId6"/>
              </a:rPr>
              <a:t>https://oauth2simplified.com/</a:t>
            </a:r>
            <a:endParaRPr lang="en-US" sz="2000" dirty="0"/>
          </a:p>
          <a:p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553</Words>
  <Application>Microsoft Office PowerPoint</Application>
  <PresentationFormat>Custom</PresentationFormat>
  <Paragraphs>79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Fira Mono Medium</vt:lpstr>
      <vt:lpstr>Arial</vt:lpstr>
      <vt:lpstr>Calibri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farbod ft</cp:lastModifiedBy>
  <cp:revision>9</cp:revision>
  <dcterms:created xsi:type="dcterms:W3CDTF">2025-02-02T13:43:53Z</dcterms:created>
  <dcterms:modified xsi:type="dcterms:W3CDTF">2025-02-02T15:24:02Z</dcterms:modified>
</cp:coreProperties>
</file>